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201" y="561101"/>
            <a:ext cx="10950214" cy="292608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Meming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/Counter-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Meming</a:t>
            </a:r>
            <a:br>
              <a:rPr lang="en-US" sz="2000" dirty="0">
                <a:latin typeface="+mn-lt"/>
              </a:rPr>
            </a:br>
            <a:r>
              <a:rPr lang="en-US" sz="3600" b="0" dirty="0"/>
              <a:t>Remixing Negative Memes to Deconstruct Stereotypes</a:t>
            </a:r>
            <a:br>
              <a:rPr lang="en-US" sz="2800" dirty="0"/>
            </a:br>
            <a:endParaRPr lang="en-US" sz="4000" b="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7589" y="3869633"/>
            <a:ext cx="8847438" cy="1900971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Erika M. Sparby 				@</a:t>
            </a:r>
            <a:r>
              <a:rPr lang="en-US" sz="2800" dirty="0" err="1"/>
              <a:t>Sparbtastic</a:t>
            </a:r>
            <a:r>
              <a:rPr lang="en-US" sz="2800" dirty="0"/>
              <a:t>	</a:t>
            </a:r>
          </a:p>
          <a:p>
            <a:pPr algn="l"/>
            <a:r>
              <a:rPr lang="en-US" sz="2800" dirty="0"/>
              <a:t>CCCC 2017					esparby1@niu.edu</a:t>
            </a:r>
          </a:p>
          <a:p>
            <a:pPr algn="l"/>
            <a:r>
              <a:rPr lang="en-US" sz="2800" dirty="0"/>
              <a:t>March 17, 2017				emsparb@ilstu.edu</a:t>
            </a:r>
          </a:p>
        </p:txBody>
      </p:sp>
    </p:spTree>
    <p:extLst>
      <p:ext uri="{BB962C8B-B14F-4D97-AF65-F5344CB8AC3E}">
        <p14:creationId xmlns:p14="http://schemas.microsoft.com/office/powerpoint/2010/main" val="2886878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>
                <a:solidFill>
                  <a:schemeClr val="accent4">
                    <a:lumMod val="75000"/>
                  </a:schemeClr>
                </a:solidFill>
              </a:rPr>
              <a:t>Overly Attached Boyfriend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00" y="1654518"/>
            <a:ext cx="4179415" cy="46055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912" y="1654518"/>
            <a:ext cx="6234813" cy="46055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9802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 err="1">
                <a:solidFill>
                  <a:schemeClr val="accent4">
                    <a:lumMod val="75000"/>
                  </a:schemeClr>
                </a:solidFill>
              </a:rPr>
              <a:t>Butthurt</a:t>
            </a:r>
            <a:r>
              <a:rPr lang="en-US" sz="4500" dirty="0">
                <a:solidFill>
                  <a:schemeClr val="accent4">
                    <a:lumMod val="75000"/>
                  </a:schemeClr>
                </a:solidFill>
              </a:rPr>
              <a:t> Dweller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875" y="1729686"/>
            <a:ext cx="4667405" cy="46674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160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>
                <a:solidFill>
                  <a:schemeClr val="accent4">
                    <a:lumMod val="75000"/>
                  </a:schemeClr>
                </a:solidFill>
              </a:rPr>
              <a:t>Counter-</a:t>
            </a:r>
            <a:r>
              <a:rPr lang="en-US" sz="4500" dirty="0" err="1">
                <a:solidFill>
                  <a:schemeClr val="accent4">
                    <a:lumMod val="75000"/>
                  </a:schemeClr>
                </a:solidFill>
              </a:rPr>
              <a:t>Meming</a:t>
            </a:r>
            <a:endParaRPr lang="en-US" sz="45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000" b="1" dirty="0"/>
              <a:t>Mike Godwin (1994)</a:t>
            </a:r>
          </a:p>
          <a:p>
            <a:r>
              <a:rPr lang="en-US" sz="3000" dirty="0"/>
              <a:t>“crafting good memes to drive out the bad ones”</a:t>
            </a:r>
          </a:p>
          <a:p>
            <a:pPr marL="45720" indent="0">
              <a:buNone/>
            </a:pPr>
            <a:endParaRPr lang="en-US" sz="3000" dirty="0"/>
          </a:p>
          <a:p>
            <a:pPr marL="45720" indent="0">
              <a:buNone/>
            </a:pPr>
            <a:r>
              <a:rPr lang="en-US" sz="3000" b="1" dirty="0"/>
              <a:t>Michele </a:t>
            </a:r>
            <a:r>
              <a:rPr lang="en-US" sz="3000" b="1" dirty="0" err="1"/>
              <a:t>Knobel</a:t>
            </a:r>
            <a:r>
              <a:rPr lang="en-US" sz="3000" b="1" dirty="0"/>
              <a:t> &amp; Colin </a:t>
            </a:r>
            <a:r>
              <a:rPr lang="en-US" sz="3000" b="1" dirty="0" err="1"/>
              <a:t>Lankshear</a:t>
            </a:r>
            <a:r>
              <a:rPr lang="en-US" sz="3000" b="1" dirty="0"/>
              <a:t> (2007)</a:t>
            </a:r>
          </a:p>
          <a:p>
            <a:r>
              <a:rPr lang="en-US" sz="3000" dirty="0"/>
              <a:t>“the deliberate generation of a meme that aims at neutralizing or eradicating potentially harmful ideas” </a:t>
            </a:r>
          </a:p>
        </p:txBody>
      </p:sp>
    </p:spTree>
    <p:extLst>
      <p:ext uri="{BB962C8B-B14F-4D97-AF65-F5344CB8AC3E}">
        <p14:creationId xmlns:p14="http://schemas.microsoft.com/office/powerpoint/2010/main" val="1882653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>
                <a:solidFill>
                  <a:schemeClr val="accent4">
                    <a:lumMod val="75000"/>
                  </a:schemeClr>
                </a:solidFill>
              </a:rPr>
              <a:t>Fake Geek Girl (aka Idiot Nerd Girl)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1438" y="1965114"/>
            <a:ext cx="4457082" cy="4457082"/>
          </a:xfr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521" y="1965959"/>
            <a:ext cx="4456237" cy="44562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8836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>
                <a:solidFill>
                  <a:schemeClr val="accent4">
                    <a:lumMod val="75000"/>
                  </a:schemeClr>
                </a:solidFill>
              </a:rPr>
              <a:t>Fake Geek Girl Counter-Memes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5553" y="2722193"/>
            <a:ext cx="11250414" cy="2755145"/>
            <a:chOff x="0" y="0"/>
            <a:chExt cx="5575935" cy="1280160"/>
          </a:xfrm>
        </p:grpSpPr>
        <p:pic>
          <p:nvPicPr>
            <p:cNvPr id="5" name="Picture 4" descr=" Macintosh HD:Users:Erika:Desktop:Fake Geek Girl Project:geekgirl7.png"/>
            <p:cNvPicPr preferRelativeResize="0"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9210" cy="1280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6" name="Picture 5" descr=" Macintosh HD:Users:Erika:Desktop:Fake Geek Girl Project:i-really-hate-the-idiot-nerd-girl-meme-so-i.png"/>
            <p:cNvPicPr preferRelativeResize="0"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5231" y="0"/>
              <a:ext cx="1342255" cy="1280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7" name="Picture 6" descr=" Macintosh HD:Users:Erika:Desktop:Fake Geek Girl Project:tumblr_m96iavATnk1qgxab9o10_250.png"/>
            <p:cNvPicPr preferRelativeResize="0"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3507" y="0"/>
              <a:ext cx="1323206" cy="1280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8" name="Picture 7" descr=" Macintosh HD:Users:Erika:Desktop:Fake Geek Girl Project:geekgirl9.png"/>
            <p:cNvPicPr preferRelativeResize="0"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734" y="0"/>
              <a:ext cx="1323201" cy="1280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586957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>
                <a:solidFill>
                  <a:schemeClr val="accent4">
                    <a:lumMod val="75000"/>
                  </a:schemeClr>
                </a:solidFill>
              </a:rPr>
              <a:t>Evil Kermit and KitKat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055"/>
          <a:stretch/>
        </p:blipFill>
        <p:spPr>
          <a:xfrm>
            <a:off x="7326897" y="1730564"/>
            <a:ext cx="3691623" cy="47580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59" r="1410" b="4060"/>
          <a:stretch/>
        </p:blipFill>
        <p:spPr>
          <a:xfrm>
            <a:off x="1143000" y="1730564"/>
            <a:ext cx="5158388" cy="47580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5227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549" y="363367"/>
            <a:ext cx="6172586" cy="614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70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>
                <a:solidFill>
                  <a:schemeClr val="accent4">
                    <a:lumMod val="75000"/>
                  </a:schemeClr>
                </a:solidFill>
              </a:rPr>
              <a:t>Outline of this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399"/>
            <a:ext cx="10756557" cy="2316893"/>
          </a:xfrm>
        </p:spPr>
        <p:txBody>
          <a:bodyPr>
            <a:noAutofit/>
          </a:bodyPr>
          <a:lstStyle/>
          <a:p>
            <a:endParaRPr lang="en-US" sz="3000" dirty="0"/>
          </a:p>
          <a:p>
            <a:r>
              <a:rPr lang="en-US" sz="3000" dirty="0"/>
              <a:t>Some memes exploit stereotypes to gain a cheap laugh</a:t>
            </a:r>
          </a:p>
          <a:p>
            <a:r>
              <a:rPr lang="en-US" sz="3000" dirty="0"/>
              <a:t>Counter-</a:t>
            </a:r>
            <a:r>
              <a:rPr lang="en-US" sz="3000" dirty="0" err="1"/>
              <a:t>meming</a:t>
            </a:r>
            <a:r>
              <a:rPr lang="en-US" sz="3000" dirty="0"/>
              <a:t> may be a viable method of resistance</a:t>
            </a:r>
          </a:p>
          <a:p>
            <a:r>
              <a:rPr lang="en-US" sz="3000" dirty="0" err="1"/>
              <a:t>Meming</a:t>
            </a:r>
            <a:r>
              <a:rPr lang="en-US" sz="3000" dirty="0"/>
              <a:t> is becoming a key skill for digital and professional writers</a:t>
            </a:r>
          </a:p>
        </p:txBody>
      </p:sp>
    </p:spTree>
    <p:extLst>
      <p:ext uri="{BB962C8B-B14F-4D97-AF65-F5344CB8AC3E}">
        <p14:creationId xmlns:p14="http://schemas.microsoft.com/office/powerpoint/2010/main" val="2485334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718" y="401595"/>
            <a:ext cx="10867767" cy="250396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</a:rPr>
              <a:t>Memes</a:t>
            </a:r>
          </a:p>
          <a:p>
            <a:r>
              <a:rPr lang="en-US" sz="3000" dirty="0"/>
              <a:t>Images, videos, and other kinds of digital media that spread online</a:t>
            </a:r>
          </a:p>
          <a:p>
            <a:pPr marL="45720" indent="0">
              <a:buNone/>
            </a:pP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</a:rPr>
              <a:t>Image macro memes</a:t>
            </a:r>
          </a:p>
          <a:p>
            <a:r>
              <a:rPr lang="en-US" sz="3000" dirty="0"/>
              <a:t>specific kinds of memes that include an image with text superimposed on the top and bottom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67" y="3285353"/>
            <a:ext cx="7947068" cy="32884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10941" y="3441465"/>
            <a:ext cx="34286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Top 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10941" y="4621711"/>
            <a:ext cx="34286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Central figure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10941" y="5652818"/>
            <a:ext cx="34286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Bottom text, often a punchline</a:t>
            </a:r>
          </a:p>
        </p:txBody>
      </p:sp>
      <p:sp>
        <p:nvSpPr>
          <p:cNvPr id="8" name="Left Arrow 7"/>
          <p:cNvSpPr/>
          <p:nvPr/>
        </p:nvSpPr>
        <p:spPr>
          <a:xfrm>
            <a:off x="6946900" y="3417412"/>
            <a:ext cx="1647138" cy="525161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5829300" y="4599793"/>
            <a:ext cx="2781641" cy="525161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7705038" y="5822613"/>
            <a:ext cx="889000" cy="525161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85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10768914" cy="1356360"/>
          </a:xfrm>
        </p:spPr>
        <p:txBody>
          <a:bodyPr>
            <a:normAutofit/>
          </a:bodyPr>
          <a:lstStyle/>
          <a:p>
            <a:r>
              <a:rPr lang="en-US" sz="4500" dirty="0">
                <a:solidFill>
                  <a:schemeClr val="accent4">
                    <a:lumMod val="75000"/>
                  </a:schemeClr>
                </a:solidFill>
              </a:rPr>
              <a:t>Memes are a powerful form of public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10880124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000" b="1" dirty="0"/>
              <a:t>Ryan Milner’s (2013) study on Occupy Wall Street memes </a:t>
            </a:r>
          </a:p>
          <a:p>
            <a:r>
              <a:rPr lang="en-US" sz="3000" dirty="0"/>
              <a:t>memes act as a “common language” with which people can have discussions on a global scale.</a:t>
            </a:r>
          </a:p>
          <a:p>
            <a:pPr marL="45720" indent="0">
              <a:buNone/>
            </a:pPr>
            <a:endParaRPr lang="en-US" sz="3000" dirty="0"/>
          </a:p>
          <a:p>
            <a:pPr marL="45720" indent="0">
              <a:buNone/>
            </a:pPr>
            <a:r>
              <a:rPr lang="en-US" sz="3000" b="1" dirty="0"/>
              <a:t>Stephanie Vie’s (2014) study of the Human Rights Campaign logo</a:t>
            </a:r>
          </a:p>
          <a:p>
            <a:r>
              <a:rPr lang="en-US" sz="3000" dirty="0"/>
              <a:t>memes provide a voice to the public </a:t>
            </a:r>
          </a:p>
        </p:txBody>
      </p:sp>
    </p:spTree>
    <p:extLst>
      <p:ext uri="{BB962C8B-B14F-4D97-AF65-F5344CB8AC3E}">
        <p14:creationId xmlns:p14="http://schemas.microsoft.com/office/powerpoint/2010/main" val="406865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10781270" cy="1356360"/>
          </a:xfrm>
        </p:spPr>
        <p:txBody>
          <a:bodyPr>
            <a:normAutofit/>
          </a:bodyPr>
          <a:lstStyle/>
          <a:p>
            <a:r>
              <a:rPr lang="en-US" sz="4500" dirty="0">
                <a:solidFill>
                  <a:schemeClr val="accent4">
                    <a:lumMod val="75000"/>
                  </a:schemeClr>
                </a:solidFill>
              </a:rPr>
              <a:t>Memes are a powerful form of public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000" b="1" dirty="0" err="1"/>
              <a:t>Limor</a:t>
            </a:r>
            <a:r>
              <a:rPr lang="en-US" sz="3000" b="1" dirty="0"/>
              <a:t> </a:t>
            </a:r>
            <a:r>
              <a:rPr lang="en-US" sz="3000" b="1" dirty="0" err="1"/>
              <a:t>Shifman</a:t>
            </a:r>
            <a:r>
              <a:rPr lang="en-US" sz="3000" b="1" dirty="0"/>
              <a:t> (2014)</a:t>
            </a:r>
          </a:p>
          <a:p>
            <a:r>
              <a:rPr lang="en-US" sz="3000" dirty="0"/>
              <a:t>Memes can also continue traditions of silencing marginalized voices</a:t>
            </a:r>
          </a:p>
        </p:txBody>
      </p:sp>
    </p:spTree>
    <p:extLst>
      <p:ext uri="{BB962C8B-B14F-4D97-AF65-F5344CB8AC3E}">
        <p14:creationId xmlns:p14="http://schemas.microsoft.com/office/powerpoint/2010/main" val="1789106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>
                <a:solidFill>
                  <a:schemeClr val="accent4">
                    <a:lumMod val="75000"/>
                  </a:schemeClr>
                </a:solidFill>
              </a:rPr>
              <a:t>Successful Black Man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125" y="1680518"/>
            <a:ext cx="4808838" cy="48088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1311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>
                <a:solidFill>
                  <a:schemeClr val="accent4">
                    <a:lumMod val="75000"/>
                  </a:schemeClr>
                </a:solidFill>
              </a:rPr>
              <a:t>Good Girl Gina and Cool Chick Carol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281" y="1816704"/>
            <a:ext cx="3418824" cy="45164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83" y="1816704"/>
            <a:ext cx="7231055" cy="45164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6071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>
                <a:solidFill>
                  <a:schemeClr val="accent4">
                    <a:lumMod val="75000"/>
                  </a:schemeClr>
                </a:solidFill>
              </a:rPr>
              <a:t>Overly Attached Girlfriend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900" y="1712182"/>
            <a:ext cx="4397719" cy="46279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910084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514</TotalTime>
  <Words>236</Words>
  <Application>Microsoft Office PowerPoint</Application>
  <PresentationFormat>Widescreen</PresentationFormat>
  <Paragraphs>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Corbel</vt:lpstr>
      <vt:lpstr>Basis</vt:lpstr>
      <vt:lpstr>Meming/Counter-Meming Remixing Negative Memes to Deconstruct Stereotypes </vt:lpstr>
      <vt:lpstr>PowerPoint Presentation</vt:lpstr>
      <vt:lpstr>Outline of this presentation</vt:lpstr>
      <vt:lpstr>PowerPoint Presentation</vt:lpstr>
      <vt:lpstr>Memes are a powerful form of public writing</vt:lpstr>
      <vt:lpstr>Memes are a powerful form of public writing</vt:lpstr>
      <vt:lpstr>Successful Black Man</vt:lpstr>
      <vt:lpstr>Good Girl Gina and Cool Chick Carol</vt:lpstr>
      <vt:lpstr>Overly Attached Girlfriend</vt:lpstr>
      <vt:lpstr>Overly Attached Boyfriend</vt:lpstr>
      <vt:lpstr>Butthurt Dweller</vt:lpstr>
      <vt:lpstr>Counter-Meming</vt:lpstr>
      <vt:lpstr>Fake Geek Girl (aka Idiot Nerd Girl)</vt:lpstr>
      <vt:lpstr>Fake Geek Girl Counter-Memes</vt:lpstr>
      <vt:lpstr>Evil Kermit and KitKat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Classroom made meme  Stereotypes, meme literacy, and Why We Should Teach Our students to meme</dc:title>
  <dc:creator>Erika Sparby</dc:creator>
  <cp:lastModifiedBy>Erika Sparby</cp:lastModifiedBy>
  <cp:revision>59</cp:revision>
  <dcterms:created xsi:type="dcterms:W3CDTF">2017-01-12T18:53:10Z</dcterms:created>
  <dcterms:modified xsi:type="dcterms:W3CDTF">2017-03-17T18:09:29Z</dcterms:modified>
</cp:coreProperties>
</file>