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730" y="1222970"/>
            <a:ext cx="9661358" cy="2098226"/>
          </a:xfrm>
        </p:spPr>
        <p:txBody>
          <a:bodyPr/>
          <a:lstStyle/>
          <a:p>
            <a:pPr algn="l"/>
            <a:r>
              <a:rPr lang="en-US" sz="4000" cap="none" dirty="0" smtClean="0"/>
              <a:t>Anonymity, Design, and Identification:</a:t>
            </a:r>
            <a:br>
              <a:rPr lang="en-US" sz="4000" cap="none" dirty="0" smtClean="0"/>
            </a:br>
            <a:r>
              <a:rPr lang="en-US" sz="4000" cap="none" dirty="0" smtClean="0"/>
              <a:t>The Rhetorical Construction of Identity on Digital Social Media</a:t>
            </a:r>
            <a:endParaRPr lang="en-US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652" y="3932216"/>
            <a:ext cx="9291515" cy="161434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Erika Sparby					Twitter: @</a:t>
            </a:r>
            <a:r>
              <a:rPr lang="en-US" dirty="0" err="1" smtClean="0"/>
              <a:t>Sparbtastic</a:t>
            </a:r>
            <a:endParaRPr lang="en-US" dirty="0" smtClean="0"/>
          </a:p>
          <a:p>
            <a:pPr algn="l"/>
            <a:r>
              <a:rPr lang="en-US" dirty="0" smtClean="0"/>
              <a:t>Northern Illinois University			Email: esparby1@niu.edu</a:t>
            </a:r>
            <a:endParaRPr lang="en-US" dirty="0" smtClean="0"/>
          </a:p>
          <a:p>
            <a:pPr algn="l"/>
            <a:r>
              <a:rPr lang="en-US" dirty="0" smtClean="0"/>
              <a:t>CCCC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/b/ and Memeticism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985211"/>
            <a:ext cx="970948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3000" dirty="0" smtClean="0"/>
              <a:t>Richard Dawkins, </a:t>
            </a:r>
            <a:r>
              <a:rPr lang="en-US" sz="3000" i="1" dirty="0" smtClean="0"/>
              <a:t>The Selfish Gene</a:t>
            </a:r>
          </a:p>
          <a:p>
            <a:pPr marL="0" indent="0">
              <a:buNone/>
            </a:pPr>
            <a:r>
              <a:rPr lang="en-US" sz="2300" dirty="0" smtClean="0"/>
              <a:t>Cultural </a:t>
            </a:r>
            <a:r>
              <a:rPr lang="en-US" sz="2300" dirty="0"/>
              <a:t>artifacts that “propagate themselves… by leaping from brain to brain via a process which, in the broad sense, can be called imitation” (192</a:t>
            </a:r>
            <a:r>
              <a:rPr lang="en-US" sz="2300" dirty="0" smtClean="0"/>
              <a:t>).</a:t>
            </a:r>
          </a:p>
          <a:p>
            <a:pPr marL="0" indent="0">
              <a:buNone/>
            </a:pPr>
            <a:r>
              <a:rPr lang="en-US" sz="2300" dirty="0" smtClean="0"/>
              <a:t>Examples are “tunes, ideas, catch-phrases, clothes fashions, ways of making pots or of building arches” (192).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374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721516" cy="1485900"/>
          </a:xfrm>
        </p:spPr>
        <p:txBody>
          <a:bodyPr/>
          <a:lstStyle/>
          <a:p>
            <a:r>
              <a:rPr lang="en-US" dirty="0" smtClean="0"/>
              <a:t>/b/’s Memetic Response to Transpeople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75" y="1417320"/>
            <a:ext cx="9133621" cy="154261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58" y="3122027"/>
            <a:ext cx="5400000" cy="122857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290" y="3122026"/>
            <a:ext cx="4574467" cy="122857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858" y="4512686"/>
            <a:ext cx="5374998" cy="122857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38" y="5903345"/>
            <a:ext cx="11272334" cy="8327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584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960768" cy="1485900"/>
          </a:xfrm>
        </p:spPr>
        <p:txBody>
          <a:bodyPr/>
          <a:lstStyle/>
          <a:p>
            <a:r>
              <a:rPr lang="en-US" dirty="0" smtClean="0"/>
              <a:t>A Rupture in /b/’s Memetic Collective Identity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62" y="1599198"/>
            <a:ext cx="11177338" cy="1448751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4" t="2037" r="4988" b="7409"/>
          <a:stretch/>
        </p:blipFill>
        <p:spPr>
          <a:xfrm>
            <a:off x="3874167" y="4211052"/>
            <a:ext cx="2298864" cy="168442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6" t="1439" r="5935" b="3622"/>
          <a:stretch/>
        </p:blipFill>
        <p:spPr>
          <a:xfrm>
            <a:off x="6851984" y="4060657"/>
            <a:ext cx="1744579" cy="198521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182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960768" cy="1485900"/>
          </a:xfrm>
        </p:spPr>
        <p:txBody>
          <a:bodyPr/>
          <a:lstStyle/>
          <a:p>
            <a:r>
              <a:rPr lang="en-US" dirty="0" smtClean="0"/>
              <a:t>A Rupture in /b/’s Memetic Collective Identity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3" y="1975050"/>
            <a:ext cx="11153274" cy="3890676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985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948738" cy="1485900"/>
          </a:xfrm>
        </p:spPr>
        <p:txBody>
          <a:bodyPr/>
          <a:lstStyle/>
          <a:p>
            <a:r>
              <a:rPr lang="en-US" dirty="0" smtClean="0"/>
              <a:t>A Rupture in /b/’s Memetic Collective Identity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04" y="3413922"/>
            <a:ext cx="5114111" cy="740877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124" y="4118958"/>
            <a:ext cx="10463869" cy="5630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99" y="5003230"/>
            <a:ext cx="11093117" cy="6938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04" y="1781865"/>
            <a:ext cx="4340702" cy="7615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124" y="2543392"/>
            <a:ext cx="5405336" cy="54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Reality of /b/’s Collective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Diverse, not monolithic</a:t>
            </a:r>
          </a:p>
          <a:p>
            <a:r>
              <a:rPr lang="en-US" sz="2300" dirty="0" smtClean="0"/>
              <a:t>Performance</a:t>
            </a:r>
          </a:p>
          <a:p>
            <a:r>
              <a:rPr lang="en-US" sz="2300" dirty="0" smtClean="0"/>
              <a:t>Behavior = memetic, ≠ reflection of reality</a:t>
            </a:r>
          </a:p>
          <a:p>
            <a:r>
              <a:rPr lang="en-US" sz="2300" dirty="0" smtClean="0"/>
              <a:t>Constitutive rhetoric + dissention = collective identity rupture</a:t>
            </a:r>
          </a:p>
          <a:p>
            <a:r>
              <a:rPr lang="en-US" sz="2300" dirty="0" smtClean="0"/>
              <a:t>Negative behaviors can be counter-</a:t>
            </a:r>
            <a:r>
              <a:rPr lang="en-US" sz="2300" dirty="0" err="1" smtClean="0"/>
              <a:t>memed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0309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443789"/>
            <a:ext cx="10479505" cy="5197643"/>
          </a:xfrm>
        </p:spPr>
        <p:txBody>
          <a:bodyPr>
            <a:normAutofit/>
          </a:bodyPr>
          <a:lstStyle/>
          <a:p>
            <a:pPr marL="0" indent="-457200">
              <a:buNone/>
            </a:pPr>
            <a:r>
              <a:rPr lang="en-US" sz="2300" b="1" dirty="0"/>
              <a:t>“Advertise.” </a:t>
            </a:r>
            <a:r>
              <a:rPr lang="en-US" sz="2300" i="1" dirty="0"/>
              <a:t>4chan</a:t>
            </a:r>
            <a:r>
              <a:rPr lang="en-US" sz="2300" dirty="0"/>
              <a:t>. 2015. Web. 6 Dec 2015.</a:t>
            </a:r>
          </a:p>
          <a:p>
            <a:pPr marL="0" indent="-457200">
              <a:buNone/>
            </a:pPr>
            <a:r>
              <a:rPr lang="en-US" sz="2300" b="1" dirty="0" smtClean="0"/>
              <a:t>Bernstein</a:t>
            </a:r>
            <a:r>
              <a:rPr lang="en-US" sz="2300" b="1" dirty="0"/>
              <a:t>, Michael S. Andrés Monroy-Hernández, Drew Harry, Paul André, </a:t>
            </a:r>
            <a:r>
              <a:rPr lang="en-US" sz="2300" b="1" dirty="0" smtClean="0"/>
              <a:t>	Katrina 	Panovich</a:t>
            </a:r>
            <a:r>
              <a:rPr lang="en-US" sz="2300" b="1" dirty="0"/>
              <a:t>, and Greg Vargas.</a:t>
            </a:r>
            <a:r>
              <a:rPr lang="en-US" sz="2300" dirty="0"/>
              <a:t> “4chan and /b/: An Analysis of </a:t>
            </a:r>
            <a:r>
              <a:rPr lang="en-US" sz="2300" dirty="0" smtClean="0"/>
              <a:t>	Anonymity and 	Ephemerality </a:t>
            </a:r>
            <a:r>
              <a:rPr lang="en-US" sz="2300" dirty="0"/>
              <a:t>in a Large Online Community.” </a:t>
            </a:r>
            <a:r>
              <a:rPr lang="en-US" sz="2300" i="1" dirty="0"/>
              <a:t>MIT </a:t>
            </a:r>
            <a:r>
              <a:rPr lang="en-US" sz="2300" i="1" dirty="0" smtClean="0"/>
              <a:t>Computer </a:t>
            </a:r>
            <a:r>
              <a:rPr lang="en-US" sz="2300" i="1" dirty="0"/>
              <a:t>Science and </a:t>
            </a:r>
            <a:r>
              <a:rPr lang="en-US" sz="2300" i="1" dirty="0" smtClean="0"/>
              <a:t>	Artificial </a:t>
            </a:r>
            <a:r>
              <a:rPr lang="en-US" sz="2300" i="1" dirty="0"/>
              <a:t>Intelligence Laboratory</a:t>
            </a:r>
            <a:r>
              <a:rPr lang="en-US" sz="2300" dirty="0"/>
              <a:t> (2011). Web. </a:t>
            </a:r>
            <a:r>
              <a:rPr lang="en-US" sz="2300" dirty="0" smtClean="0"/>
              <a:t>6 </a:t>
            </a:r>
            <a:r>
              <a:rPr lang="en-US" sz="2300" dirty="0"/>
              <a:t>Dec 2015</a:t>
            </a:r>
            <a:r>
              <a:rPr lang="en-US" sz="2300" dirty="0" smtClean="0"/>
              <a:t>.</a:t>
            </a:r>
          </a:p>
          <a:p>
            <a:pPr marL="0" indent="-457200">
              <a:buNone/>
            </a:pPr>
            <a:r>
              <a:rPr lang="en-US" sz="2300" b="1" dirty="0" err="1" smtClean="0"/>
              <a:t>Chakyo</a:t>
            </a:r>
            <a:r>
              <a:rPr lang="en-US" sz="2300" b="1" dirty="0"/>
              <a:t>, Mary. </a:t>
            </a:r>
            <a:r>
              <a:rPr lang="en-US" sz="2300" i="1" dirty="0"/>
              <a:t>Portable Communities: The Social Dynamics of Online and </a:t>
            </a:r>
            <a:r>
              <a:rPr lang="en-US" sz="2300" i="1" dirty="0" smtClean="0"/>
              <a:t>Mobile 	Connectedness</a:t>
            </a:r>
            <a:r>
              <a:rPr lang="en-US" sz="2300" dirty="0"/>
              <a:t>. Albany: SUNY Press, 2008. Print</a:t>
            </a:r>
            <a:r>
              <a:rPr lang="en-US" sz="2300" dirty="0" smtClean="0"/>
              <a:t>.</a:t>
            </a:r>
          </a:p>
          <a:p>
            <a:pPr marL="0" indent="-457200">
              <a:buNone/>
            </a:pPr>
            <a:r>
              <a:rPr lang="en-US" sz="2300" b="1" dirty="0"/>
              <a:t>Dawkins, Richard. </a:t>
            </a:r>
            <a:r>
              <a:rPr lang="en-US" sz="2300" i="1" dirty="0"/>
              <a:t>The Selfish Gene </a:t>
            </a:r>
            <a:r>
              <a:rPr lang="en-US" sz="2300" dirty="0"/>
              <a:t>[1976]. Oxford: Oxford UP, 1989</a:t>
            </a:r>
            <a:r>
              <a:rPr lang="en-US" sz="2300" dirty="0" smtClean="0"/>
              <a:t>.</a:t>
            </a:r>
          </a:p>
          <a:p>
            <a:pPr marL="0" indent="-457200">
              <a:buNone/>
            </a:pPr>
            <a:r>
              <a:rPr lang="en-US" sz="2300" b="1" dirty="0"/>
              <a:t>Phillips, Whitney. </a:t>
            </a:r>
            <a:r>
              <a:rPr lang="en-US" sz="2300" i="1" dirty="0"/>
              <a:t>This is Why We Can’t Have Nice Things: Mapping the </a:t>
            </a:r>
            <a:r>
              <a:rPr lang="en-US" sz="2300" i="1" dirty="0" smtClean="0"/>
              <a:t>Relationship 	between </a:t>
            </a:r>
            <a:r>
              <a:rPr lang="en-US" sz="2300" i="1" dirty="0"/>
              <a:t>Online Trolling and Mainstream Culture</a:t>
            </a:r>
            <a:r>
              <a:rPr lang="en-US" sz="2300" dirty="0"/>
              <a:t>. </a:t>
            </a:r>
            <a:r>
              <a:rPr lang="en-US" sz="2300" dirty="0" smtClean="0"/>
              <a:t>Cambridge</a:t>
            </a:r>
            <a:r>
              <a:rPr lang="en-US" sz="2300" dirty="0"/>
              <a:t>, MA: MIT P, </a:t>
            </a:r>
            <a:r>
              <a:rPr lang="en-US" sz="2300" dirty="0" smtClean="0"/>
              <a:t>	2015</a:t>
            </a:r>
            <a:r>
              <a:rPr lang="en-US" sz="2300" dirty="0"/>
              <a:t>. Print</a:t>
            </a:r>
            <a:r>
              <a:rPr lang="en-US" sz="2300" dirty="0" smtClean="0"/>
              <a:t>.</a:t>
            </a:r>
          </a:p>
          <a:p>
            <a:pPr marL="0" indent="-457200">
              <a:buNone/>
            </a:pPr>
            <a:r>
              <a:rPr lang="en-US" sz="2300" b="1" dirty="0"/>
              <a:t>“Rules.” </a:t>
            </a:r>
            <a:r>
              <a:rPr lang="en-US" sz="2300" i="1" dirty="0"/>
              <a:t>4chan</a:t>
            </a:r>
            <a:r>
              <a:rPr lang="en-US" sz="2300" dirty="0"/>
              <a:t>. 2015. Web. 7 Dec 2015.</a:t>
            </a:r>
          </a:p>
          <a:p>
            <a:pPr marL="0" indent="0">
              <a:buNone/>
            </a:pPr>
            <a:endParaRPr lang="en-US" sz="23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80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730" y="1222970"/>
            <a:ext cx="9661358" cy="2098226"/>
          </a:xfrm>
        </p:spPr>
        <p:txBody>
          <a:bodyPr/>
          <a:lstStyle/>
          <a:p>
            <a:pPr algn="l"/>
            <a:r>
              <a:rPr lang="en-US" sz="4000" strike="sngStrike" cap="none" dirty="0" smtClean="0"/>
              <a:t>Anonymity,</a:t>
            </a:r>
            <a:r>
              <a:rPr lang="en-US" sz="4000" cap="none" dirty="0" smtClean="0"/>
              <a:t> Design, </a:t>
            </a:r>
            <a:r>
              <a:rPr lang="en-US" sz="4000" b="1" i="1" cap="none" dirty="0" smtClean="0"/>
              <a:t>Ethos,</a:t>
            </a:r>
            <a:r>
              <a:rPr lang="en-US" sz="4000" cap="none" dirty="0" smtClean="0"/>
              <a:t> and Identification:</a:t>
            </a:r>
            <a:br>
              <a:rPr lang="en-US" sz="4000" cap="none" dirty="0" smtClean="0"/>
            </a:br>
            <a:r>
              <a:rPr lang="en-US" sz="4000" cap="none" dirty="0" smtClean="0"/>
              <a:t>The Rhetorical Construction of </a:t>
            </a:r>
            <a:r>
              <a:rPr lang="en-US" sz="4000" b="1" i="1" cap="none" dirty="0" smtClean="0"/>
              <a:t>Memetic</a:t>
            </a:r>
            <a:r>
              <a:rPr lang="en-US" sz="4000" cap="none" dirty="0" smtClean="0"/>
              <a:t> Identity on Digital Social Media</a:t>
            </a:r>
            <a:endParaRPr lang="en-US" sz="4000" cap="none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40652" y="3932216"/>
            <a:ext cx="9291515" cy="161434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Erika Sparby					Twitter: @</a:t>
            </a:r>
            <a:r>
              <a:rPr lang="en-US" dirty="0" err="1" smtClean="0"/>
              <a:t>Sparbtastic</a:t>
            </a:r>
            <a:endParaRPr lang="en-US" dirty="0" smtClean="0"/>
          </a:p>
          <a:p>
            <a:pPr algn="l"/>
            <a:r>
              <a:rPr lang="en-US" dirty="0" smtClean="0"/>
              <a:t>Northern Illinois University			Email: esparby1@niu.edu</a:t>
            </a:r>
            <a:endParaRPr lang="en-US" dirty="0" smtClean="0"/>
          </a:p>
          <a:p>
            <a:pPr algn="l"/>
            <a:r>
              <a:rPr lang="en-US" dirty="0" smtClean="0"/>
              <a:t>CCCC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4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2329425"/>
            <a:ext cx="9628371" cy="3686364"/>
          </a:xfr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" t="23696" r="8181" b="20790"/>
          <a:stretch/>
        </p:blipFill>
        <p:spPr>
          <a:xfrm>
            <a:off x="1371599" y="445167"/>
            <a:ext cx="3441033" cy="143230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761747" y="4860758"/>
            <a:ext cx="1179095" cy="4812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417468" y="1733096"/>
            <a:ext cx="1046747" cy="3080084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30387" y="1549452"/>
            <a:ext cx="25386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4chan.org/b/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6612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4chan’s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3561347" cy="358140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Anonymity</a:t>
            </a:r>
          </a:p>
          <a:p>
            <a:r>
              <a:rPr lang="en-US" sz="2300" dirty="0" smtClean="0"/>
              <a:t>Ephemerality</a:t>
            </a:r>
          </a:p>
          <a:p>
            <a:r>
              <a:rPr lang="en-US" sz="2300" dirty="0" smtClean="0"/>
              <a:t>Simple/few rules</a:t>
            </a:r>
          </a:p>
          <a:p>
            <a:r>
              <a:rPr lang="en-US" sz="2300" dirty="0" smtClean="0"/>
              <a:t>Low moderation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59" b="29630"/>
          <a:stretch/>
        </p:blipFill>
        <p:spPr>
          <a:xfrm>
            <a:off x="5336765" y="2346160"/>
            <a:ext cx="6093236" cy="17145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5825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/b/’s Ethos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3561347" cy="358140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Lawlessness</a:t>
            </a:r>
          </a:p>
          <a:p>
            <a:r>
              <a:rPr lang="en-US" sz="2300" dirty="0" smtClean="0"/>
              <a:t>Unaccountability</a:t>
            </a:r>
            <a:endParaRPr lang="en-US" sz="2300" dirty="0"/>
          </a:p>
        </p:txBody>
      </p:sp>
      <p:sp>
        <p:nvSpPr>
          <p:cNvPr id="5" name="TextBox 4"/>
          <p:cNvSpPr txBox="1"/>
          <p:nvPr/>
        </p:nvSpPr>
        <p:spPr>
          <a:xfrm>
            <a:off x="5125453" y="2183732"/>
            <a:ext cx="6761747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Julian </a:t>
            </a:r>
            <a:r>
              <a:rPr lang="en-US" sz="3000" dirty="0" err="1"/>
              <a:t>Dibbell</a:t>
            </a:r>
            <a:r>
              <a:rPr lang="en-US" sz="3000" dirty="0"/>
              <a:t>: “A Rape in Cyberspace”</a:t>
            </a:r>
          </a:p>
          <a:p>
            <a:r>
              <a:rPr lang="en-US" sz="2300" dirty="0"/>
              <a:t>“[T]here were few </a:t>
            </a:r>
            <a:r>
              <a:rPr lang="en-US" sz="2300" dirty="0" err="1"/>
              <a:t>MOOers</a:t>
            </a:r>
            <a:r>
              <a:rPr lang="en-US" sz="2300" dirty="0"/>
              <a:t> who had not, upon their first visits as anonymous ‘guest’ characters, mistaken the place for a vast playpen in which they might act out their wildest fantasies without fear of censure. Only with time and the acquisition of a fixed character do players tend to make the critical passage from anonymity to pseudonymity, developing the concern for their character’s reputation that marks the attainment of virtual adulthood.”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788568" y="2364205"/>
            <a:ext cx="24063" cy="3465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4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/b/’s </a:t>
            </a:r>
            <a:r>
              <a:rPr lang="en-US" dirty="0" smtClean="0"/>
              <a:t>Collective Identity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371600" y="2171700"/>
            <a:ext cx="9601200" cy="1374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000" dirty="0" smtClean="0"/>
              <a:t>Mary </a:t>
            </a:r>
            <a:r>
              <a:rPr lang="en-US" sz="3000" dirty="0" err="1" smtClean="0"/>
              <a:t>Chakyo</a:t>
            </a:r>
            <a:r>
              <a:rPr lang="en-US" sz="3000" dirty="0" smtClean="0"/>
              <a:t>, </a:t>
            </a:r>
            <a:r>
              <a:rPr lang="en-US" sz="3200" i="1" dirty="0"/>
              <a:t>Portable Communities</a:t>
            </a:r>
            <a:endParaRPr lang="en-US" sz="3000" dirty="0" smtClean="0"/>
          </a:p>
          <a:p>
            <a:pPr marL="0" indent="0">
              <a:buNone/>
            </a:pPr>
            <a:r>
              <a:rPr lang="en-US" sz="2300" dirty="0" smtClean="0"/>
              <a:t>A collective identity is a group </a:t>
            </a:r>
            <a:r>
              <a:rPr lang="en-US" sz="2300" dirty="0"/>
              <a:t>of users with a “specific, often strong, sense of themselves as a social unit” </a:t>
            </a:r>
            <a:r>
              <a:rPr lang="en-US" sz="2300" dirty="0" smtClean="0"/>
              <a:t>(7</a:t>
            </a:r>
            <a:r>
              <a:rPr lang="en-US" sz="23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095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/b/’s collective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177716"/>
            <a:ext cx="2671011" cy="358140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Misogynistic</a:t>
            </a:r>
          </a:p>
          <a:p>
            <a:r>
              <a:rPr lang="en-US" sz="2300" dirty="0" smtClean="0"/>
              <a:t>Racist</a:t>
            </a:r>
          </a:p>
          <a:p>
            <a:r>
              <a:rPr lang="en-US" sz="2300" dirty="0" smtClean="0"/>
              <a:t>Homophobic</a:t>
            </a:r>
          </a:p>
          <a:p>
            <a:r>
              <a:rPr lang="en-US" sz="2300" dirty="0" smtClean="0"/>
              <a:t>Transphobic</a:t>
            </a:r>
          </a:p>
          <a:p>
            <a:r>
              <a:rPr lang="en-US" sz="2300" dirty="0" err="1" smtClean="0"/>
              <a:t>Ableist</a:t>
            </a:r>
            <a:endParaRPr lang="en-US" sz="2300" dirty="0" smtClean="0"/>
          </a:p>
          <a:p>
            <a:endParaRPr lang="en-US" sz="2300" dirty="0"/>
          </a:p>
          <a:p>
            <a:r>
              <a:rPr lang="en-US" sz="2300" dirty="0" smtClean="0"/>
              <a:t>Pejorative terms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516" y="3896226"/>
            <a:ext cx="4523680" cy="179870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26" y="5807183"/>
            <a:ext cx="5281670" cy="38646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78" y="1642818"/>
            <a:ext cx="4002118" cy="8510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78" y="2616401"/>
            <a:ext cx="4002118" cy="61840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8" name="Oval 7"/>
          <p:cNvSpPr/>
          <p:nvPr/>
        </p:nvSpPr>
        <p:spPr>
          <a:xfrm>
            <a:off x="11309684" y="2093497"/>
            <a:ext cx="505326" cy="3489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26379" y="2935704"/>
            <a:ext cx="697638" cy="31113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47158" y="4319337"/>
            <a:ext cx="433137" cy="3354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73978" y="5795150"/>
            <a:ext cx="577516" cy="3864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/b/’s Collective Identity -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4716379" cy="35814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Whitney Phillips, </a:t>
            </a:r>
            <a:r>
              <a:rPr lang="en-US" sz="3000" i="1" dirty="0" smtClean="0"/>
              <a:t>This is Why We Can’t Have Nice Things</a:t>
            </a:r>
            <a:endParaRPr lang="en-US" sz="3000" dirty="0" smtClean="0"/>
          </a:p>
          <a:p>
            <a:r>
              <a:rPr lang="en-US" sz="2300" dirty="0" smtClean="0"/>
              <a:t>English-speaking American</a:t>
            </a:r>
          </a:p>
          <a:p>
            <a:r>
              <a:rPr lang="en-US" sz="2300" dirty="0" smtClean="0"/>
              <a:t>Economic privilege</a:t>
            </a:r>
          </a:p>
          <a:p>
            <a:r>
              <a:rPr lang="en-US" sz="2300" dirty="0" smtClean="0"/>
              <a:t>Generation Y</a:t>
            </a:r>
            <a:endParaRPr lang="en-US" sz="23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26178" y="2755232"/>
            <a:ext cx="4716379" cy="31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en-US" sz="3000" dirty="0" smtClean="0"/>
              <a:t>4chan, “Advertise”</a:t>
            </a:r>
          </a:p>
          <a:p>
            <a:r>
              <a:rPr lang="en-US" sz="2300" dirty="0" smtClean="0"/>
              <a:t>70% male</a:t>
            </a:r>
          </a:p>
          <a:p>
            <a:r>
              <a:rPr lang="en-US" sz="2300" dirty="0" smtClean="0"/>
              <a:t>47% from United States</a:t>
            </a:r>
          </a:p>
          <a:p>
            <a:r>
              <a:rPr lang="en-US" sz="2300" dirty="0" smtClean="0"/>
              <a:t>Ages 18-34</a:t>
            </a:r>
          </a:p>
          <a:p>
            <a:endParaRPr lang="en-US" sz="23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95046" y="2538664"/>
            <a:ext cx="5013" cy="2117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3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/b/ and Transanons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7" y="1676527"/>
            <a:ext cx="11116928" cy="182466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2491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169</TotalTime>
  <Words>389</Words>
  <Application>Microsoft Office PowerPoint</Application>
  <PresentationFormat>Widescreen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Anonymity, Design, and Identification: The Rhetorical Construction of Identity on Digital Social Media</vt:lpstr>
      <vt:lpstr>Anonymity, Design, Ethos, and Identification: The Rhetorical Construction of Memetic Identity on Digital Social Media</vt:lpstr>
      <vt:lpstr>PowerPoint Presentation</vt:lpstr>
      <vt:lpstr>4chan’s Design</vt:lpstr>
      <vt:lpstr>/b/’s Ethos</vt:lpstr>
      <vt:lpstr>/b/’s Collective Identity</vt:lpstr>
      <vt:lpstr>/b/’s collective identity</vt:lpstr>
      <vt:lpstr>/b/’s Collective Identity - Demographics</vt:lpstr>
      <vt:lpstr>/b/ and Transanons</vt:lpstr>
      <vt:lpstr>/b/ and Memeticism</vt:lpstr>
      <vt:lpstr>/b/’s Memetic Response to Transpeople</vt:lpstr>
      <vt:lpstr>A Rupture in /b/’s Memetic Collective Identity</vt:lpstr>
      <vt:lpstr>A Rupture in /b/’s Memetic Collective Identity</vt:lpstr>
      <vt:lpstr>A Rupture in /b/’s Memetic Collective Identity</vt:lpstr>
      <vt:lpstr>The Reality of /b/’s Collective Identity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Anonymity, Design, and Identification: The Rhetorical Construction of Identity on Digital Social Media</dc:title>
  <dc:creator>Erika Sparby</dc:creator>
  <cp:lastModifiedBy>Erika Sparby</cp:lastModifiedBy>
  <cp:revision>32</cp:revision>
  <dcterms:created xsi:type="dcterms:W3CDTF">2016-03-21T15:05:47Z</dcterms:created>
  <dcterms:modified xsi:type="dcterms:W3CDTF">2016-04-08T19:18:45Z</dcterms:modified>
</cp:coreProperties>
</file>